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">
          <p15:clr>
            <a:srgbClr val="000000"/>
          </p15:clr>
        </p15:guide>
        <p15:guide id="2" orient="horz" pos="1320">
          <p15:clr>
            <a:srgbClr val="000000"/>
          </p15:clr>
        </p15:guide>
        <p15:guide id="3" pos="720">
          <p15:clr>
            <a:srgbClr val="000000"/>
          </p15:clr>
        </p15:guide>
        <p15:guide id="4" pos="4128">
          <p15:clr>
            <a:srgbClr val="000000"/>
          </p15:clr>
        </p15:guide>
        <p15:guide id="5" orient="horz" pos="16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"/>
        <p:guide pos="1320" orient="horz"/>
        <p:guide pos="720"/>
        <p:guide pos="4128"/>
        <p:guide pos="16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venir"/>
              <a:buChar char="○"/>
            </a:pPr>
            <a:r>
              <a:rPr lang="es-MX" sz="16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GeoLocations (Based on the Location of the university)</a:t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0f1f7c77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venir"/>
              <a:buChar char="○"/>
            </a:pPr>
            <a:r>
              <a:rPr lang="es-MX" sz="16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GeoLocations (Based on the Location of the university)</a:t>
            </a:r>
            <a:endParaRPr/>
          </a:p>
        </p:txBody>
      </p:sp>
      <p:sp>
        <p:nvSpPr>
          <p:cNvPr id="163" name="Google Shape;163;g2c0f1f7c77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0f1f7c77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c0f1f7c77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100868" y="0"/>
            <a:ext cx="7091132" cy="6858000"/>
          </a:xfrm>
          <a:custGeom>
            <a:rect b="b" l="l" r="r" t="t"/>
            <a:pathLst>
              <a:path extrusionOk="0" h="6858000" w="7091132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6803136" y="2039112"/>
            <a:ext cx="4681728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0" y="3881060"/>
            <a:ext cx="8215058" cy="2976941"/>
          </a:xfrm>
          <a:custGeom>
            <a:rect b="b" l="l" r="r" t="t"/>
            <a:pathLst>
              <a:path extrusionOk="0" h="2976941" w="8215058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3764" y="4729548"/>
            <a:ext cx="6882625" cy="2128452"/>
          </a:xfrm>
          <a:custGeom>
            <a:rect b="b" l="l" r="r" t="t"/>
            <a:pathLst>
              <a:path extrusionOk="0" h="2128452" w="6882625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667996" y="0"/>
            <a:ext cx="1524005" cy="1509935"/>
          </a:xfrm>
          <a:custGeom>
            <a:rect b="b" l="l" r="r" t="t"/>
            <a:pathLst>
              <a:path extrusionOk="0" h="1509935" w="152400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6793992" y="4005072"/>
            <a:ext cx="470916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810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810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810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 de la derecha">
  <p:cSld name="Equipo de la derecha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6123207" y="0"/>
            <a:ext cx="6067453" cy="6857999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0" spcFirstLastPara="1" rIns="0" wrap="square" tIns="74065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" name="Google Shape;68;p11"/>
          <p:cNvSpPr/>
          <p:nvPr>
            <p:ph idx="3" type="pic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" name="Google Shape;69;p11"/>
          <p:cNvSpPr/>
          <p:nvPr>
            <p:ph idx="4" type="pic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1"/>
          <p:cNvSpPr/>
          <p:nvPr>
            <p:ph idx="5" type="pic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6693408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6" type="body"/>
          </p:nvPr>
        </p:nvSpPr>
        <p:spPr>
          <a:xfrm>
            <a:off x="9308592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7" type="body"/>
          </p:nvPr>
        </p:nvSpPr>
        <p:spPr>
          <a:xfrm>
            <a:off x="6693408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8" type="body"/>
          </p:nvPr>
        </p:nvSpPr>
        <p:spPr>
          <a:xfrm>
            <a:off x="9308592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9" type="body"/>
          </p:nvPr>
        </p:nvSpPr>
        <p:spPr>
          <a:xfrm>
            <a:off x="6693408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3" type="body"/>
          </p:nvPr>
        </p:nvSpPr>
        <p:spPr>
          <a:xfrm>
            <a:off x="9298653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4" type="body"/>
          </p:nvPr>
        </p:nvSpPr>
        <p:spPr>
          <a:xfrm>
            <a:off x="6693408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5" type="body"/>
          </p:nvPr>
        </p:nvSpPr>
        <p:spPr>
          <a:xfrm>
            <a:off x="9298653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 de la izquierda">
  <p:cSld name="Equipo de la izquierda">
    <p:bg>
      <p:bgPr>
        <a:solidFill>
          <a:schemeClr val="accent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803" y="0"/>
            <a:ext cx="6062650" cy="6857999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t" bIns="45700" lIns="0" spcFirstLastPara="1" rIns="0" wrap="square" tIns="74065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82" name="Google Shape;82;p12"/>
          <p:cNvSpPr/>
          <p:nvPr>
            <p:ph idx="2" type="pic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12"/>
          <p:cNvSpPr/>
          <p:nvPr>
            <p:ph idx="4" type="pic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2"/>
          <p:cNvSpPr/>
          <p:nvPr>
            <p:ph idx="5" type="pic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630936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6" type="body"/>
          </p:nvPr>
        </p:nvSpPr>
        <p:spPr>
          <a:xfrm>
            <a:off x="3136392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7" type="body"/>
          </p:nvPr>
        </p:nvSpPr>
        <p:spPr>
          <a:xfrm>
            <a:off x="630936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8" type="body"/>
          </p:nvPr>
        </p:nvSpPr>
        <p:spPr>
          <a:xfrm>
            <a:off x="3136392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9" type="body"/>
          </p:nvPr>
        </p:nvSpPr>
        <p:spPr>
          <a:xfrm>
            <a:off x="630936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3" type="body"/>
          </p:nvPr>
        </p:nvSpPr>
        <p:spPr>
          <a:xfrm>
            <a:off x="3136392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4" type="body"/>
          </p:nvPr>
        </p:nvSpPr>
        <p:spPr>
          <a:xfrm>
            <a:off x="630936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5" type="body"/>
          </p:nvPr>
        </p:nvSpPr>
        <p:spPr>
          <a:xfrm>
            <a:off x="3136392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 rot="-5400000">
            <a:off x="-3049519" y="3049522"/>
            <a:ext cx="6857999" cy="758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versarios">
  <p:cSld name="Aniversarios">
    <p:bg>
      <p:bgPr>
        <a:solidFill>
          <a:schemeClr val="accen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886968" y="1627632"/>
            <a:ext cx="48646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28095" r="0" t="47766"/>
          <a:stretch/>
        </p:blipFill>
        <p:spPr>
          <a:xfrm>
            <a:off x="1" y="1"/>
            <a:ext cx="1876047" cy="1362837"/>
          </a:xfrm>
          <a:custGeom>
            <a:rect b="b" l="l" r="r" t="t"/>
            <a:pathLst>
              <a:path extrusionOk="0" h="1362837" w="187604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832104" y="2688336"/>
            <a:ext cx="4251960" cy="20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cita">
  <p:cSld name="Diapositiva de cit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4">
              <a:alpha val="84705"/>
            </a:schemeClr>
          </a:solidFill>
          <a:ln>
            <a:noFill/>
          </a:ln>
        </p:spPr>
        <p:txBody>
          <a:bodyPr anchorCtr="0" anchor="t" bIns="45700" lIns="795525" spcFirstLastPara="1" rIns="91425" wrap="square" tIns="3474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49115" t="0"/>
          <a:stretch/>
        </p:blipFill>
        <p:spPr>
          <a:xfrm>
            <a:off x="11092176" y="267102"/>
            <a:ext cx="1099825" cy="2018899"/>
          </a:xfrm>
          <a:custGeom>
            <a:rect b="b" l="l" r="r" t="t"/>
            <a:pathLst>
              <a:path extrusionOk="0" h="2018899" w="1099825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1005840" y="6336792"/>
            <a:ext cx="2688336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i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de íconos">
  <p:cSld name="Lista de íconos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77824" y="630936"/>
            <a:ext cx="4105656" cy="950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877824" y="1746504"/>
            <a:ext cx="3712464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15"/>
          <p:cNvSpPr/>
          <p:nvPr>
            <p:ph idx="2" type="pic"/>
          </p:nvPr>
        </p:nvSpPr>
        <p:spPr>
          <a:xfrm>
            <a:off x="795528" y="2551176"/>
            <a:ext cx="658368" cy="65836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/>
          <p:nvPr>
            <p:ph idx="3" type="pic"/>
          </p:nvPr>
        </p:nvSpPr>
        <p:spPr>
          <a:xfrm>
            <a:off x="795528" y="3648456"/>
            <a:ext cx="658368" cy="658368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5"/>
          <p:cNvSpPr/>
          <p:nvPr>
            <p:ph idx="4" type="pic"/>
          </p:nvPr>
        </p:nvSpPr>
        <p:spPr>
          <a:xfrm>
            <a:off x="795528" y="4745736"/>
            <a:ext cx="658368" cy="658368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5"/>
          <p:cNvSpPr txBox="1"/>
          <p:nvPr>
            <p:ph idx="5" type="body"/>
          </p:nvPr>
        </p:nvSpPr>
        <p:spPr>
          <a:xfrm>
            <a:off x="1819656" y="2551113"/>
            <a:ext cx="2441448" cy="658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6" type="body"/>
          </p:nvPr>
        </p:nvSpPr>
        <p:spPr>
          <a:xfrm>
            <a:off x="1819656" y="3648234"/>
            <a:ext cx="2441448" cy="658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7" type="body"/>
          </p:nvPr>
        </p:nvSpPr>
        <p:spPr>
          <a:xfrm>
            <a:off x="1819656" y="4745514"/>
            <a:ext cx="2441448" cy="658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ivel de comparación 3">
  <p:cSld name="Nivel de comparación 3">
    <p:bg>
      <p:bgPr>
        <a:solidFill>
          <a:schemeClr val="accent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5075525" y="4738618"/>
            <a:ext cx="6868709" cy="2119383"/>
          </a:xfrm>
          <a:custGeom>
            <a:rect b="b" l="l" r="r" t="t"/>
            <a:pathLst>
              <a:path extrusionOk="0" h="2119383" w="6868709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023488" y="3890130"/>
            <a:ext cx="8168513" cy="2967871"/>
          </a:xfrm>
          <a:custGeom>
            <a:rect b="b" l="l" r="r" t="t"/>
            <a:pathLst>
              <a:path extrusionOk="0" h="2967871" w="8168513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877824" y="630936"/>
            <a:ext cx="4105656" cy="950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2322576" y="2112264"/>
            <a:ext cx="2898648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2322576" y="3584448"/>
            <a:ext cx="2898648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3" type="body"/>
          </p:nvPr>
        </p:nvSpPr>
        <p:spPr>
          <a:xfrm>
            <a:off x="2322576" y="5056632"/>
            <a:ext cx="2898648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4" type="body"/>
          </p:nvPr>
        </p:nvSpPr>
        <p:spPr>
          <a:xfrm>
            <a:off x="886968" y="2112264"/>
            <a:ext cx="143560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5" type="body"/>
          </p:nvPr>
        </p:nvSpPr>
        <p:spPr>
          <a:xfrm>
            <a:off x="886968" y="3584448"/>
            <a:ext cx="143560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6" type="body"/>
          </p:nvPr>
        </p:nvSpPr>
        <p:spPr>
          <a:xfrm>
            <a:off x="886968" y="5056632"/>
            <a:ext cx="1435608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de la izquierda">
  <p:cSld name="Contenido de la izquierda"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0" y="0"/>
            <a:ext cx="6037340" cy="685799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45700" lIns="0" spcFirstLastPara="1" rIns="0" wrap="square" tIns="68580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722376" y="1947672"/>
            <a:ext cx="4636008" cy="244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1" y="5171024"/>
            <a:ext cx="1952825" cy="1686976"/>
          </a:xfrm>
          <a:custGeom>
            <a:rect b="b" l="l" r="r" t="t"/>
            <a:pathLst>
              <a:path extrusionOk="0" h="1686976" w="1952825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de la derecha">
  <p:cSld name="Contenido de la derecha">
    <p:bg>
      <p:bgPr>
        <a:solidFill>
          <a:schemeClr val="accent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6123207" y="0"/>
            <a:ext cx="6067453" cy="68579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45700" lIns="0" spcFirstLastPara="1" rIns="0" wrap="square" tIns="704075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6858000" y="2002536"/>
            <a:ext cx="4590288" cy="437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ualización trimestral">
  <p:cSld name="Actualización trimestral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877824" y="685800"/>
            <a:ext cx="5614416" cy="14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2578608" y="2093976"/>
            <a:ext cx="2935224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2578608" y="3566160"/>
            <a:ext cx="2935224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3" type="body"/>
          </p:nvPr>
        </p:nvSpPr>
        <p:spPr>
          <a:xfrm>
            <a:off x="2578608" y="5038344"/>
            <a:ext cx="2935224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4" type="body"/>
          </p:nvPr>
        </p:nvSpPr>
        <p:spPr>
          <a:xfrm>
            <a:off x="877824" y="2093976"/>
            <a:ext cx="1609344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5" type="body"/>
          </p:nvPr>
        </p:nvSpPr>
        <p:spPr>
          <a:xfrm>
            <a:off x="877824" y="3566160"/>
            <a:ext cx="1609344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6" type="body"/>
          </p:nvPr>
        </p:nvSpPr>
        <p:spPr>
          <a:xfrm>
            <a:off x="877824" y="5038344"/>
            <a:ext cx="1609344" cy="122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la sección">
  <p:cSld name="Encabezado de la secció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anchorCtr="0" anchor="ctr" bIns="45700" lIns="795525" spcFirstLastPara="1" rIns="91425" wrap="square" tIns="2926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7827264" y="5751576"/>
            <a:ext cx="3785616" cy="859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49115" t="0"/>
          <a:stretch/>
        </p:blipFill>
        <p:spPr>
          <a:xfrm>
            <a:off x="11092176" y="267102"/>
            <a:ext cx="1099825" cy="2018899"/>
          </a:xfrm>
          <a:custGeom>
            <a:rect b="b" l="l" r="r" t="t"/>
            <a:pathLst>
              <a:path extrusionOk="0" h="2018899" w="1099825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ción 2">
  <p:cSld name="Transición 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1"/>
            <a:ext cx="7139355" cy="6857999"/>
          </a:xfrm>
          <a:custGeom>
            <a:rect b="b" l="l" r="r" t="t"/>
            <a:pathLst>
              <a:path extrusionOk="0" h="6857999" w="7139355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7955280" y="676656"/>
            <a:ext cx="3666744" cy="5495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10381" t="34382"/>
          <a:stretch/>
        </p:blipFill>
        <p:spPr>
          <a:xfrm>
            <a:off x="10254958" y="0"/>
            <a:ext cx="1937043" cy="1324752"/>
          </a:xfrm>
          <a:custGeom>
            <a:rect b="b" l="l" r="r" t="t"/>
            <a:pathLst>
              <a:path extrusionOk="0" h="1324752" w="1937043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1270378"/>
            <a:ext cx="6680434" cy="5587623"/>
          </a:xfrm>
          <a:custGeom>
            <a:rect b="b" l="l" r="r" t="t"/>
            <a:pathLst>
              <a:path extrusionOk="0" h="5587623" w="6680434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ransición">
  <p:cSld name="Diapositiva de transición">
    <p:bg>
      <p:bgPr>
        <a:solidFill>
          <a:schemeClr val="accent4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" y="0"/>
            <a:ext cx="7060353" cy="6858000"/>
          </a:xfrm>
          <a:custGeom>
            <a:rect b="b" l="l" r="r" t="t"/>
            <a:pathLst>
              <a:path extrusionOk="0" h="6891880" w="7060353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33;p5"/>
          <p:cNvSpPr/>
          <p:nvPr/>
        </p:nvSpPr>
        <p:spPr>
          <a:xfrm flipH="1" rot="3103004">
            <a:off x="-661586" y="1373456"/>
            <a:ext cx="8322482" cy="7584823"/>
          </a:xfrm>
          <a:custGeom>
            <a:rect b="b" l="l" r="r" t="t"/>
            <a:pathLst>
              <a:path extrusionOk="0" h="7584823" w="8322482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" name="Google Shape;34;p5"/>
          <p:cNvSpPr/>
          <p:nvPr/>
        </p:nvSpPr>
        <p:spPr>
          <a:xfrm flipH="1" rot="3103004">
            <a:off x="-151693" y="2209874"/>
            <a:ext cx="7075866" cy="6249288"/>
          </a:xfrm>
          <a:custGeom>
            <a:rect b="b" l="l" r="r" t="t"/>
            <a:pathLst>
              <a:path extrusionOk="0" h="6249288" w="7075866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5100868" y="0"/>
            <a:ext cx="7091132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768075" spcFirstLastPara="1" rIns="0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bg>
      <p:bgPr>
        <a:solidFill>
          <a:schemeClr val="accent6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955280" y="676656"/>
            <a:ext cx="3666744" cy="5495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10667996" y="0"/>
            <a:ext cx="1524005" cy="1509934"/>
          </a:xfrm>
          <a:custGeom>
            <a:rect b="b" l="l" r="r" t="t"/>
            <a:pathLst>
              <a:path extrusionOk="0" h="1509934" w="1524005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1"/>
            <a:ext cx="7139355" cy="6857999"/>
          </a:xfrm>
          <a:custGeom>
            <a:rect b="b" l="l" r="r" t="t"/>
            <a:pathLst>
              <a:path extrusionOk="0" h="6857999" w="7139355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12474" t="2062"/>
          <a:stretch/>
        </p:blipFill>
        <p:spPr>
          <a:xfrm flipH="1" rot="-2677793">
            <a:off x="-1135090" y="-1965887"/>
            <a:ext cx="10770158" cy="10881360"/>
          </a:xfrm>
          <a:custGeom>
            <a:rect b="b" l="l" r="r" t="t"/>
            <a:pathLst>
              <a:path extrusionOk="0" h="10904538" w="10793099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ierre">
    <p:bg>
      <p:bgPr>
        <a:solidFill>
          <a:schemeClr val="accen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19274" l="17883" r="23361" t="0"/>
          <a:stretch/>
        </p:blipFill>
        <p:spPr>
          <a:xfrm flipH="1" rot="5249434">
            <a:off x="725721" y="-1058493"/>
            <a:ext cx="7245336" cy="8988133"/>
          </a:xfrm>
          <a:custGeom>
            <a:rect b="b" l="l" r="r" t="t"/>
            <a:pathLst>
              <a:path extrusionOk="0" h="8988133" w="7245336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5100868" y="0"/>
            <a:ext cx="709113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1408175" spcFirstLastPara="1" rIns="0" wrap="square" tIns="82295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519672" y="1828800"/>
            <a:ext cx="4672584" cy="466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810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810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810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guntas y respuestas">
  <p:cSld name="Preguntas y respuesta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6">
              <a:alpha val="84705"/>
            </a:schemeClr>
          </a:solidFill>
          <a:ln>
            <a:noFill/>
          </a:ln>
        </p:spPr>
        <p:txBody>
          <a:bodyPr anchorCtr="0" anchor="ctr" bIns="45700" lIns="795525" spcFirstLastPara="1" rIns="91425" wrap="square" tIns="1371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0" r="49115" t="0"/>
          <a:stretch/>
        </p:blipFill>
        <p:spPr>
          <a:xfrm>
            <a:off x="11092176" y="267102"/>
            <a:ext cx="1099825" cy="2018899"/>
          </a:xfrm>
          <a:custGeom>
            <a:rect b="b" l="l" r="r" t="t"/>
            <a:pathLst>
              <a:path extrusionOk="0" h="2018899" w="1099825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017520" y="5724144"/>
            <a:ext cx="3785616" cy="859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ción del orador">
  <p:cSld name="Introducción del orado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45700" lIns="795525" spcFirstLastPara="1" rIns="91425" wrap="square" tIns="33832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795528" y="6227064"/>
            <a:ext cx="1029614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795528" y="6437376"/>
            <a:ext cx="1029614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b="0" i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49115" t="0"/>
          <a:stretch/>
        </p:blipFill>
        <p:spPr>
          <a:xfrm>
            <a:off x="11092176" y="267102"/>
            <a:ext cx="1099825" cy="2018899"/>
          </a:xfrm>
          <a:custGeom>
            <a:rect b="b" l="l" r="r" t="t"/>
            <a:pathLst>
              <a:path extrusionOk="0" h="2018899" w="1099825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b="0" l="0" r="0" t="43020"/>
          <a:stretch/>
        </p:blipFill>
        <p:spPr>
          <a:xfrm>
            <a:off x="827697" y="0"/>
            <a:ext cx="937246" cy="1254737"/>
          </a:xfrm>
          <a:custGeom>
            <a:rect b="b" l="l" r="r" t="t"/>
            <a:pathLst>
              <a:path extrusionOk="0" h="1254737" w="937246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886968" y="1627632"/>
            <a:ext cx="441655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48640" y="2496312"/>
            <a:ext cx="3831336" cy="3721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/>
        </p:nvSpPr>
        <p:spPr>
          <a:xfrm>
            <a:off x="2987035" y="3469874"/>
            <a:ext cx="7641513" cy="3388127"/>
          </a:xfrm>
          <a:custGeom>
            <a:rect b="b" l="l" r="r" t="t"/>
            <a:pathLst>
              <a:path extrusionOk="0" h="3388127" w="7641513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3990876" y="4491290"/>
            <a:ext cx="5764470" cy="2366710"/>
          </a:xfrm>
          <a:custGeom>
            <a:rect b="b" l="l" r="r" t="t"/>
            <a:pathLst>
              <a:path extrusionOk="0" h="2366710" w="576447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venir"/>
              <a:buNone/>
              <a:defRPr b="0" i="0" sz="1600" u="none" cap="none" strike="noStrik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04800" lvl="7" marL="3657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 rot="-5400000">
            <a:off x="-2570811" y="2570814"/>
            <a:ext cx="5756226" cy="614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" y="5756227"/>
            <a:ext cx="614598" cy="8394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35.183.244.29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962025" y="1020445"/>
            <a:ext cx="10541000" cy="814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es-MX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 WEBSITE PROJECT</a:t>
            </a:r>
            <a:endParaRPr b="1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5834976" y="2048350"/>
            <a:ext cx="56682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</a:pPr>
            <a:r>
              <a:rPr b="1" i="0" lang="es-MX" sz="3600" u="sng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SnapPapers Team:</a:t>
            </a:r>
            <a:endParaRPr b="1" i="0" sz="3600" u="sng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Ramsha Naeem</a:t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Harsh Sanjaykumar Pandya</a:t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Alejandro Santoscoy Rivero</a:t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Sithija Wijesinghe</a:t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75" y="5367528"/>
            <a:ext cx="12188952" cy="1490472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anchorCtr="0" anchor="ctr" bIns="45700" lIns="795525" spcFirstLastPara="1" rIns="91425" wrap="square" tIns="292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FEATURES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528150" y="839100"/>
            <a:ext cx="11135700" cy="4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Homepage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Login Page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 Page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Create and Update Profile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Bookmark profiles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Visualization</a:t>
            </a: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page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Wordcloud ( Based on the research tags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Researcher Page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Papers</a:t>
            </a:r>
            <a:endParaRPr sz="23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75" y="5367528"/>
            <a:ext cx="12189000" cy="1490400"/>
          </a:xfrm>
          <a:prstGeom prst="rect">
            <a:avLst/>
          </a:prstGeom>
          <a:solidFill>
            <a:schemeClr val="accent2">
              <a:alpha val="84710"/>
            </a:schemeClr>
          </a:solidFill>
          <a:ln>
            <a:noFill/>
          </a:ln>
        </p:spPr>
        <p:txBody>
          <a:bodyPr anchorCtr="0" anchor="ctr" bIns="45700" lIns="795525" spcFirstLastPara="1" rIns="91425" wrap="square" tIns="292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What have we been working on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528150" y="839100"/>
            <a:ext cx="111357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Landing Page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Login Page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Profiles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○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Individual Profile Pages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○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Profiles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Visualization page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○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Trends based on the number of paper published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○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Researcher map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Contact Us</a:t>
            </a:r>
            <a:endParaRPr sz="24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163550" y="676650"/>
            <a:ext cx="4458600" cy="54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DEMO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SIG Website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75" y="5367528"/>
            <a:ext cx="12189000" cy="1490400"/>
          </a:xfrm>
          <a:prstGeom prst="rect">
            <a:avLst/>
          </a:prstGeom>
          <a:solidFill>
            <a:schemeClr val="accent2">
              <a:alpha val="84710"/>
            </a:schemeClr>
          </a:solidFill>
          <a:ln>
            <a:noFill/>
          </a:ln>
        </p:spPr>
        <p:txBody>
          <a:bodyPr anchorCtr="0" anchor="ctr" bIns="45700" lIns="795525" spcFirstLastPara="1" rIns="91425" wrap="square" tIns="292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What comes next?</a:t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528150" y="701650"/>
            <a:ext cx="11135700" cy="4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venir"/>
              <a:buChar char="●"/>
            </a:pP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Profiles</a:t>
            </a:r>
            <a:endParaRPr sz="32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31800" lvl="1" marL="914400" rtl="0" algn="l">
              <a:spcBef>
                <a:spcPts val="200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venir"/>
              <a:buChar char="○"/>
            </a:pP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Editing and Updating Profile Data</a:t>
            </a:r>
            <a:endParaRPr sz="32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31800" lvl="0" marL="457200" rtl="0" algn="l">
              <a:spcBef>
                <a:spcPts val="200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venir"/>
              <a:buChar char="●"/>
            </a:pP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Data Vi</a:t>
            </a: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sualization</a:t>
            </a: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Dynamics</a:t>
            </a:r>
            <a:endParaRPr sz="32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31800" lvl="0" marL="457200" rtl="0" algn="l">
              <a:spcBef>
                <a:spcPts val="200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venir"/>
              <a:buChar char="●"/>
            </a:pP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Searching capabilities for researchers (Research Interest)</a:t>
            </a:r>
            <a:endParaRPr sz="32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31800" lvl="0" marL="457200" rtl="0" algn="l">
              <a:spcBef>
                <a:spcPts val="2000"/>
              </a:spcBef>
              <a:spcAft>
                <a:spcPts val="2000"/>
              </a:spcAft>
              <a:buClr>
                <a:srgbClr val="3A3838"/>
              </a:buClr>
              <a:buSzPts val="3200"/>
              <a:buFont typeface="Avenir"/>
              <a:buChar char="●"/>
            </a:pPr>
            <a:r>
              <a:rPr lang="es-MX" sz="32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Bilingual</a:t>
            </a:r>
            <a:endParaRPr sz="320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5100868" y="0"/>
            <a:ext cx="709113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1188700" spcFirstLastPara="1" rIns="0" wrap="square" tIns="82295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es-MX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VERY MUCH!</a:t>
            </a:r>
            <a:endParaRPr b="1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6326768" y="1828800"/>
            <a:ext cx="4672584" cy="466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SnapPapers</a:t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25180"/>
          <a:stretch/>
        </p:blipFill>
        <p:spPr>
          <a:xfrm>
            <a:off x="9815044" y="0"/>
            <a:ext cx="2161410" cy="1510519"/>
          </a:xfrm>
          <a:custGeom>
            <a:rect b="b" l="l" r="r" t="t"/>
            <a:pathLst>
              <a:path extrusionOk="0" h="1510519" w="2161410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2613" r="13409" t="0"/>
          <a:stretch/>
        </p:blipFill>
        <p:spPr>
          <a:xfrm>
            <a:off x="262929" y="1927976"/>
            <a:ext cx="5602304" cy="300204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34982" r="0" t="0"/>
          <a:stretch/>
        </p:blipFill>
        <p:spPr>
          <a:xfrm>
            <a:off x="-2" y="803738"/>
            <a:ext cx="1405296" cy="2018899"/>
          </a:xfrm>
          <a:custGeom>
            <a:rect b="b" l="l" r="r" t="t"/>
            <a:pathLst>
              <a:path extrusionOk="0" h="2018899" w="1405296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6">
              <a:alpha val="84705"/>
            </a:schemeClr>
          </a:solidFill>
          <a:ln>
            <a:noFill/>
          </a:ln>
        </p:spPr>
        <p:txBody>
          <a:bodyPr anchorCtr="0" anchor="ctr" bIns="45700" lIns="795525" spcFirstLastPara="1" rIns="91425" wrap="square" tIns="13715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s-MX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 &amp;</a:t>
            </a:r>
            <a:br>
              <a:rPr b="1" i="0" lang="es-MX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MX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53110" l="0" r="56241" t="0"/>
          <a:stretch/>
        </p:blipFill>
        <p:spPr>
          <a:xfrm flipH="1" rot="-5400000">
            <a:off x="6883566" y="1566500"/>
            <a:ext cx="5396081" cy="5220786"/>
          </a:xfrm>
          <a:custGeom>
            <a:rect b="b" l="l" r="r" t="t"/>
            <a:pathLst>
              <a:path extrusionOk="0" h="5220786" w="5396081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b="14156" l="32584" r="33448" t="22783"/>
          <a:stretch/>
        </p:blipFill>
        <p:spPr>
          <a:xfrm>
            <a:off x="1304726" y="422869"/>
            <a:ext cx="4599664" cy="479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cDeBienvenida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